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wmf" ContentType="image/x-wmf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319" r:id="rId3"/>
    <p:sldId id="444" r:id="rId4"/>
    <p:sldId id="358" r:id="rId5"/>
    <p:sldId id="359" r:id="rId6"/>
    <p:sldId id="360" r:id="rId7"/>
    <p:sldId id="361" r:id="rId8"/>
    <p:sldId id="362" r:id="rId9"/>
    <p:sldId id="364" r:id="rId10"/>
    <p:sldId id="363" r:id="rId11"/>
    <p:sldId id="365" r:id="rId12"/>
  </p:sldIdLst>
  <p:sldSz cx="9144000" cy="6858000" type="screen4x3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E266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82" d="100"/>
          <a:sy n="82" d="100"/>
        </p:scale>
        <p:origin x="1474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gs" Target="tags/tag1.xml"/><Relationship Id="rId17" Type="http://schemas.openxmlformats.org/officeDocument/2006/relationships/commentAuthors" Target="commentAuthors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5" Type="http://schemas.openxmlformats.org/officeDocument/2006/relationships/image" Target="../media/image13.wmf"/><Relationship Id="rId4" Type="http://schemas.openxmlformats.org/officeDocument/2006/relationships/image" Target="../media/image12.wmf"/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5A1E1F-602C-4D28-88A4-9D6125A3C4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93463B-C3F2-4969-A8E4-4B9940102D7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GIF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wmf"/><Relationship Id="rId8" Type="http://schemas.openxmlformats.org/officeDocument/2006/relationships/oleObject" Target="../embeddings/oleObject4.bin"/><Relationship Id="rId7" Type="http://schemas.openxmlformats.org/officeDocument/2006/relationships/image" Target="../media/image11.wmf"/><Relationship Id="rId6" Type="http://schemas.openxmlformats.org/officeDocument/2006/relationships/oleObject" Target="../embeddings/oleObject3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2.bin"/><Relationship Id="rId3" Type="http://schemas.openxmlformats.org/officeDocument/2006/relationships/image" Target="../media/image9.wmf"/><Relationship Id="rId2" Type="http://schemas.openxmlformats.org/officeDocument/2006/relationships/oleObject" Target="../embeddings/oleObject1.bin"/><Relationship Id="rId13" Type="http://schemas.openxmlformats.org/officeDocument/2006/relationships/vmlDrawing" Target="../drawings/vmlDrawing1.v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13.wmf"/><Relationship Id="rId10" Type="http://schemas.openxmlformats.org/officeDocument/2006/relationships/oleObject" Target="../embeddings/oleObject5.bin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wmf"/><Relationship Id="rId1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wmf"/><Relationship Id="rId1" Type="http://schemas.openxmlformats.org/officeDocument/2006/relationships/oleObject" Target="../embeddings/oleObject7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8.w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17.wmf"/><Relationship Id="rId1" Type="http://schemas.openxmlformats.org/officeDocument/2006/relationships/oleObject" Target="../embeddings/oleObject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95536" y="257200"/>
            <a:ext cx="8424936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大作业</a:t>
            </a:r>
            <a:r>
              <a:rPr lang="en-US" altLang="zh-CN" dirty="0"/>
              <a:t>1. </a:t>
            </a:r>
            <a:r>
              <a:rPr lang="zh-CN" altLang="en-US" dirty="0"/>
              <a:t>基于贝叶斯决策的像素点分类</a:t>
            </a:r>
            <a:endParaRPr lang="zh-CN" altLang="en-US" dirty="0"/>
          </a:p>
        </p:txBody>
      </p:sp>
      <p:pic>
        <p:nvPicPr>
          <p:cNvPr id="3" name="内容占位符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4437112"/>
            <a:ext cx="2460781" cy="18455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7544" y="943000"/>
            <a:ext cx="7295515" cy="3046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FF0000"/>
                </a:solidFill>
              </a:rPr>
              <a:t>已知</a:t>
            </a:r>
            <a:r>
              <a:rPr lang="zh-CN" altLang="en-US" sz="2400" dirty="0"/>
              <a:t>：来自于两类的像素灰度值和</a:t>
            </a:r>
            <a:r>
              <a:rPr lang="en-US" altLang="zh-CN" sz="2400" dirty="0" err="1"/>
              <a:t>rgb</a:t>
            </a:r>
            <a:r>
              <a:rPr lang="zh-CN" altLang="en-US" sz="2400" dirty="0"/>
              <a:t>值</a:t>
            </a:r>
            <a:endParaRPr lang="en-US" altLang="zh-CN" sz="2400" dirty="0"/>
          </a:p>
          <a:p>
            <a:pPr algn="l"/>
            <a:r>
              <a:rPr lang="zh-CN" altLang="en-US" sz="2400" dirty="0">
                <a:solidFill>
                  <a:srgbClr val="FF0000"/>
                </a:solidFill>
              </a:rPr>
              <a:t>要求</a:t>
            </a:r>
            <a:r>
              <a:rPr lang="zh-CN" altLang="en-US" sz="2400" dirty="0"/>
              <a:t>：对新的</a:t>
            </a:r>
            <a:r>
              <a:rPr lang="en-US" altLang="zh-CN" sz="2400" dirty="0" err="1"/>
              <a:t>Nemo</a:t>
            </a:r>
            <a:r>
              <a:rPr lang="zh-CN" altLang="en-US" sz="2400" dirty="0"/>
              <a:t>图像进行分割</a:t>
            </a:r>
            <a:r>
              <a:rPr lang="en-US" altLang="zh-CN" sz="2400" dirty="0"/>
              <a:t>(</a:t>
            </a:r>
            <a:r>
              <a:rPr lang="zh-CN" altLang="en-US" sz="2400" dirty="0"/>
              <a:t>只对鱼身上像素点</a:t>
            </a:r>
            <a:r>
              <a:rPr lang="en-US" altLang="zh-CN" sz="2400" dirty="0"/>
              <a:t>)</a:t>
            </a:r>
            <a:endParaRPr lang="en-US" altLang="zh-CN" sz="2400" dirty="0"/>
          </a:p>
          <a:p>
            <a:pPr algn="l"/>
            <a:r>
              <a:rPr lang="en-US" altLang="zh-CN" sz="2400" dirty="0"/>
              <a:t>           </a:t>
            </a:r>
            <a:r>
              <a:rPr lang="zh-CN" altLang="en-US" sz="2400" dirty="0"/>
              <a:t>并对分割结果进行可视化</a:t>
            </a:r>
            <a:endParaRPr lang="en-US" altLang="zh-CN" sz="2400" dirty="0"/>
          </a:p>
          <a:p>
            <a:pPr algn="l"/>
            <a:r>
              <a:rPr lang="zh-CN" altLang="en-US" sz="2400" dirty="0">
                <a:solidFill>
                  <a:srgbClr val="FF0000"/>
                </a:solidFill>
              </a:rPr>
              <a:t>时间节点</a:t>
            </a:r>
            <a:r>
              <a:rPr lang="zh-CN" altLang="en-US" sz="2400" dirty="0"/>
              <a:t>：</a:t>
            </a:r>
            <a:r>
              <a:rPr lang="en-US" altLang="zh-CN" sz="2400" dirty="0">
                <a:solidFill>
                  <a:srgbClr val="00B0F0"/>
                </a:solidFill>
                <a:highlight>
                  <a:srgbClr val="FFFF00"/>
                </a:highlight>
              </a:rPr>
              <a:t>10</a:t>
            </a:r>
            <a:r>
              <a:rPr lang="zh-CN" altLang="en-US" sz="2400" dirty="0">
                <a:solidFill>
                  <a:srgbClr val="00B0F0"/>
                </a:solidFill>
                <a:highlight>
                  <a:srgbClr val="FFFF00"/>
                </a:highlight>
              </a:rPr>
              <a:t>月</a:t>
            </a:r>
            <a:r>
              <a:rPr lang="en-US" altLang="zh-CN" sz="2400" dirty="0">
                <a:solidFill>
                  <a:srgbClr val="00B0F0"/>
                </a:solidFill>
                <a:highlight>
                  <a:srgbClr val="FFFF00"/>
                </a:highlight>
              </a:rPr>
              <a:t>7</a:t>
            </a:r>
            <a:r>
              <a:rPr lang="zh-CN" altLang="en-US" sz="2400" dirty="0">
                <a:solidFill>
                  <a:srgbClr val="00B0F0"/>
                </a:solidFill>
                <a:highlight>
                  <a:srgbClr val="FFFF00"/>
                </a:highlight>
              </a:rPr>
              <a:t>日</a:t>
            </a:r>
            <a:r>
              <a:rPr lang="en-US" altLang="zh-CN" sz="2400" dirty="0">
                <a:solidFill>
                  <a:srgbClr val="00B0F0"/>
                </a:solidFill>
                <a:highlight>
                  <a:srgbClr val="FFFF00"/>
                </a:highlight>
              </a:rPr>
              <a:t>24:00</a:t>
            </a:r>
            <a:r>
              <a:rPr lang="zh-CN" altLang="en-US" sz="2400" dirty="0">
                <a:solidFill>
                  <a:srgbClr val="00B0F0"/>
                </a:solidFill>
                <a:highlight>
                  <a:srgbClr val="FFFF00"/>
                </a:highlight>
              </a:rPr>
              <a:t>之前</a:t>
            </a:r>
            <a:r>
              <a:rPr lang="zh-CN" altLang="en-US" sz="2400" dirty="0"/>
              <a:t>，</a:t>
            </a:r>
            <a:r>
              <a:rPr lang="zh-CN" altLang="en-US" sz="2400" dirty="0">
                <a:solidFill>
                  <a:srgbClr val="FF0000"/>
                </a:solidFill>
                <a:highlight>
                  <a:srgbClr val="FFFF00"/>
                </a:highlight>
              </a:rPr>
              <a:t>过时不候</a:t>
            </a:r>
            <a:endParaRPr lang="en-US" altLang="zh-CN" sz="24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algn="l"/>
            <a:r>
              <a:rPr lang="zh-CN" altLang="en-US" sz="2400" dirty="0">
                <a:solidFill>
                  <a:srgbClr val="FF0000"/>
                </a:solidFill>
              </a:rPr>
              <a:t>提交内容</a:t>
            </a:r>
            <a:r>
              <a:rPr lang="zh-CN" altLang="en-US" sz="2400" dirty="0"/>
              <a:t>：程序文件以及方案和结果</a:t>
            </a:r>
            <a:r>
              <a:rPr lang="en-US" altLang="zh-CN" sz="2400" dirty="0"/>
              <a:t>(</a:t>
            </a:r>
            <a:r>
              <a:rPr lang="zh-CN" altLang="en-US" sz="2400" dirty="0"/>
              <a:t>用</a:t>
            </a:r>
            <a:r>
              <a:rPr lang="en-US" altLang="zh-CN" sz="2400" dirty="0" err="1"/>
              <a:t>ppt</a:t>
            </a:r>
            <a:r>
              <a:rPr lang="zh-CN" altLang="en-US" sz="2400" dirty="0"/>
              <a:t>的形式</a:t>
            </a:r>
            <a:r>
              <a:rPr lang="en-US" altLang="zh-CN" sz="2400" dirty="0"/>
              <a:t>)</a:t>
            </a:r>
            <a:r>
              <a:rPr lang="zh-CN" altLang="en-US" sz="2400" dirty="0"/>
              <a:t>，</a:t>
            </a:r>
            <a:endParaRPr lang="en-US" altLang="zh-CN" sz="2400" dirty="0"/>
          </a:p>
          <a:p>
            <a:pPr algn="l"/>
            <a:r>
              <a:rPr lang="en-US" altLang="zh-CN" sz="2400" dirty="0"/>
              <a:t>                  </a:t>
            </a:r>
            <a:r>
              <a:rPr lang="zh-CN" altLang="en-US" sz="2400" dirty="0">
                <a:solidFill>
                  <a:srgbClr val="FF0000"/>
                </a:solidFill>
              </a:rPr>
              <a:t>加上小组成员名单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algn="l"/>
            <a:r>
              <a:rPr lang="zh-CN" altLang="en-US" sz="2400" dirty="0">
                <a:solidFill>
                  <a:srgbClr val="FF0000"/>
                </a:solidFill>
              </a:rPr>
              <a:t>提交方式：打包文件夹</a:t>
            </a:r>
            <a:r>
              <a:rPr lang="en-US" altLang="zh-CN" sz="2400" dirty="0">
                <a:solidFill>
                  <a:srgbClr val="FF0000"/>
                </a:solidFill>
              </a:rPr>
              <a:t>(</a:t>
            </a:r>
            <a:r>
              <a:rPr lang="zh-CN" altLang="en-US" sz="2400" dirty="0">
                <a:solidFill>
                  <a:srgbClr val="FF0000"/>
                </a:solidFill>
              </a:rPr>
              <a:t>姓名来命名</a:t>
            </a:r>
            <a:r>
              <a:rPr lang="en-US" altLang="zh-CN" sz="2400" dirty="0">
                <a:solidFill>
                  <a:srgbClr val="FF0000"/>
                </a:solidFill>
              </a:rPr>
              <a:t>)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algn="l"/>
            <a:r>
              <a:rPr lang="zh-CN" altLang="en-US" sz="2400" dirty="0">
                <a:solidFill>
                  <a:srgbClr val="FF0000"/>
                </a:solidFill>
              </a:rPr>
              <a:t>发送到助教邮箱：</a:t>
            </a:r>
            <a:r>
              <a:rPr lang="en-US" altLang="zh-CN" sz="2400" dirty="0">
                <a:solidFill>
                  <a:srgbClr val="FF0000"/>
                </a:solidFill>
              </a:rPr>
              <a:t>854589958@qq.com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5536" y="4158496"/>
            <a:ext cx="37444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自行组队：</a:t>
            </a:r>
            <a:r>
              <a:rPr lang="en-US" altLang="zh-CN" sz="2400" dirty="0"/>
              <a:t>2-3</a:t>
            </a:r>
            <a:r>
              <a:rPr lang="zh-CN" altLang="en-US" sz="2400" dirty="0"/>
              <a:t>人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选出几组做的比较</a:t>
            </a:r>
            <a:endParaRPr lang="en-US" altLang="zh-CN" sz="2400" dirty="0"/>
          </a:p>
          <a:p>
            <a:r>
              <a:rPr lang="zh-CN" altLang="en-US" sz="2400" dirty="0"/>
              <a:t>    好的同学在后续课堂做  </a:t>
            </a:r>
            <a:endParaRPr lang="en-US" altLang="zh-CN" sz="2400" dirty="0"/>
          </a:p>
          <a:p>
            <a:r>
              <a:rPr lang="en-US" altLang="zh-CN" sz="2400" dirty="0"/>
              <a:t>    presentation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有加分题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953" y="4437111"/>
            <a:ext cx="2460781" cy="18455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542265" y="3244334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</a:rPr>
              <a:t>仔细阅读</a:t>
            </a:r>
            <a:r>
              <a:rPr lang="en-US" altLang="zh-CN" dirty="0">
                <a:highlight>
                  <a:srgbClr val="FFFF00"/>
                </a:highlight>
              </a:rPr>
              <a:t>ReadMe</a:t>
            </a:r>
            <a:r>
              <a:rPr lang="zh-CN" altLang="en-US" dirty="0">
                <a:highlight>
                  <a:srgbClr val="FFFF00"/>
                </a:highlight>
              </a:rPr>
              <a:t>文档！！！</a:t>
            </a:r>
            <a:endParaRPr lang="zh-CN" altLang="en-US" dirty="0">
              <a:highlight>
                <a:srgbClr val="FFFF00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1259632" y="157165"/>
            <a:ext cx="6479659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kumimoji="0" lang="en-US" altLang="zh-CN" sz="3200" dirty="0" err="1">
                <a:solidFill>
                  <a:srgbClr val="0066FF"/>
                </a:solidFill>
                <a:latin typeface="Verdana" panose="020B0604030504040204" pitchFamily="34" charset="0"/>
                <a:ea typeface="隶书" panose="02010509060101010101" pitchFamily="49" charset="-122"/>
              </a:rPr>
              <a:t>Matlab</a:t>
            </a:r>
            <a:r>
              <a:rPr kumimoji="0" lang="zh-CN" altLang="en-US" sz="3200" dirty="0">
                <a:solidFill>
                  <a:srgbClr val="0066FF"/>
                </a:solidFill>
                <a:latin typeface="Verdana" panose="020B0604030504040204" pitchFamily="34" charset="0"/>
                <a:ea typeface="隶书" panose="02010509060101010101" pitchFamily="49" charset="-122"/>
              </a:rPr>
              <a:t>的图像读</a:t>
            </a:r>
            <a:r>
              <a:rPr lang="zh-CN" altLang="en-US" sz="3200" dirty="0">
                <a:solidFill>
                  <a:srgbClr val="0066FF"/>
                </a:solidFill>
                <a:latin typeface="Verdana" panose="020B0604030504040204" pitchFamily="34" charset="0"/>
                <a:ea typeface="隶书" panose="02010509060101010101" pitchFamily="49" charset="-122"/>
              </a:rPr>
              <a:t>写</a:t>
            </a:r>
            <a:r>
              <a:rPr kumimoji="0" lang="zh-CN" altLang="en-US" sz="3200" dirty="0">
                <a:solidFill>
                  <a:srgbClr val="0066FF"/>
                </a:solidFill>
                <a:latin typeface="Verdana" panose="020B0604030504040204" pitchFamily="34" charset="0"/>
                <a:ea typeface="隶书" panose="02010509060101010101" pitchFamily="49" charset="-122"/>
              </a:rPr>
              <a:t>显示等基本操作</a:t>
            </a:r>
            <a:endParaRPr kumimoji="0" lang="en-US" altLang="zh-CN" sz="3200" dirty="0">
              <a:solidFill>
                <a:srgbClr val="0066FF"/>
              </a:solidFill>
              <a:latin typeface="Verdana" panose="020B0604030504040204" pitchFamily="34" charset="0"/>
              <a:ea typeface="隶书" panose="02010509060101010101" pitchFamily="49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51520" y="745976"/>
            <a:ext cx="11665296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88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605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4180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4230" indent="-39878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430" indent="-39878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630" indent="-39878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830" indent="-39878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3030" indent="-39878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sz="2000" dirty="0"/>
              <a:t>图像读入</a:t>
            </a:r>
            <a:r>
              <a:rPr lang="en-US" altLang="zh-CN" sz="2000" dirty="0"/>
              <a:t>: </a:t>
            </a:r>
            <a:r>
              <a:rPr lang="en-US" altLang="zh-CN" sz="2000" dirty="0" err="1">
                <a:solidFill>
                  <a:srgbClr val="FF0000"/>
                </a:solidFill>
              </a:rPr>
              <a:t>imread</a:t>
            </a:r>
            <a:r>
              <a:rPr lang="en-US" altLang="zh-CN" sz="2000" dirty="0"/>
              <a:t> (</a:t>
            </a:r>
            <a:r>
              <a:rPr lang="zh-CN" altLang="en-US" sz="2000" dirty="0"/>
              <a:t>支持的文件格式</a:t>
            </a:r>
            <a:r>
              <a:rPr lang="en-US" altLang="zh-CN" sz="2000" dirty="0"/>
              <a:t>)</a:t>
            </a:r>
            <a:endParaRPr lang="en-US" altLang="zh-CN" sz="2000" dirty="0"/>
          </a:p>
          <a:p>
            <a:r>
              <a:rPr kumimoji="0" lang="zh-CN" altLang="en-US" sz="2000" dirty="0"/>
              <a:t>图像显示：</a:t>
            </a:r>
            <a:r>
              <a:rPr kumimoji="0" lang="en-US" altLang="zh-CN" sz="2000" dirty="0" err="1">
                <a:solidFill>
                  <a:srgbClr val="FF0000"/>
                </a:solidFill>
              </a:rPr>
              <a:t>imshow</a:t>
            </a:r>
            <a:endParaRPr kumimoji="0"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/>
              <a:t>图像保存：</a:t>
            </a:r>
            <a:r>
              <a:rPr lang="en-US" altLang="zh-CN" sz="2000" dirty="0" err="1">
                <a:solidFill>
                  <a:srgbClr val="FF0000"/>
                </a:solidFill>
              </a:rPr>
              <a:t>imwrite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kumimoji="0" lang="zh-CN" altLang="en-US" sz="2000" dirty="0"/>
              <a:t>像素值获取：分号的使用</a:t>
            </a:r>
            <a:endParaRPr kumimoji="0" lang="en-US" altLang="zh-CN" sz="2000" dirty="0"/>
          </a:p>
          <a:p>
            <a:r>
              <a:rPr lang="zh-CN" altLang="en-US" sz="2000" dirty="0"/>
              <a:t>鼠标显示像素值：</a:t>
            </a:r>
            <a:r>
              <a:rPr lang="en-US" altLang="zh-CN" sz="2000" dirty="0" err="1">
                <a:solidFill>
                  <a:srgbClr val="FF0000"/>
                </a:solidFill>
              </a:rPr>
              <a:t>impixelinfo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/>
              <a:t>彩色图像转换成灰度图像：</a:t>
            </a:r>
            <a:r>
              <a:rPr lang="en-US" altLang="zh-CN" sz="2000" dirty="0">
                <a:solidFill>
                  <a:srgbClr val="FF0000"/>
                </a:solidFill>
              </a:rPr>
              <a:t>rgb2gray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/>
              <a:t>图像转换成二值图像：</a:t>
            </a:r>
            <a:r>
              <a:rPr lang="en-US" altLang="zh-CN" sz="2000" dirty="0">
                <a:solidFill>
                  <a:srgbClr val="FF0000"/>
                </a:solidFill>
              </a:rPr>
              <a:t>im2bw</a:t>
            </a:r>
            <a:r>
              <a:rPr lang="en-US" altLang="zh-CN" sz="2000" dirty="0"/>
              <a:t>(</a:t>
            </a:r>
            <a:r>
              <a:rPr lang="zh-CN" altLang="en-US" sz="2000" dirty="0"/>
              <a:t>通过亮度阈值</a:t>
            </a:r>
            <a:r>
              <a:rPr lang="en-US" altLang="zh-CN" sz="2000" dirty="0"/>
              <a:t>)</a:t>
            </a:r>
            <a:endParaRPr lang="en-US" altLang="zh-CN" sz="2000" dirty="0"/>
          </a:p>
          <a:p>
            <a:r>
              <a:rPr lang="zh-CN" altLang="en-US" sz="2000" dirty="0"/>
              <a:t>图像尺度的获取：</a:t>
            </a:r>
            <a:r>
              <a:rPr lang="en-US" altLang="zh-CN" sz="2000" dirty="0">
                <a:solidFill>
                  <a:srgbClr val="FF0000"/>
                </a:solidFill>
              </a:rPr>
              <a:t>size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kumimoji="0" lang="zh-CN" altLang="en-US" sz="2000" dirty="0"/>
              <a:t>数组长度的获取：</a:t>
            </a:r>
            <a:r>
              <a:rPr kumimoji="0" lang="en-US" altLang="zh-CN" sz="2000" dirty="0">
                <a:solidFill>
                  <a:srgbClr val="FF0000"/>
                </a:solidFill>
              </a:rPr>
              <a:t>length</a:t>
            </a:r>
            <a:endParaRPr kumimoji="0"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/>
              <a:t>图像像素赋值操作：</a:t>
            </a:r>
            <a:r>
              <a:rPr lang="en-US" altLang="zh-CN" sz="2000" dirty="0">
                <a:solidFill>
                  <a:srgbClr val="FF0000"/>
                </a:solidFill>
              </a:rPr>
              <a:t>=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kumimoji="0" lang="zh-CN" altLang="en-US" sz="2000" dirty="0"/>
              <a:t>生成零矩阵</a:t>
            </a:r>
            <a:r>
              <a:rPr lang="zh-CN" altLang="en-US" sz="2000" dirty="0"/>
              <a:t>、</a:t>
            </a:r>
            <a:r>
              <a:rPr kumimoji="0" lang="zh-CN" altLang="en-US" sz="2000" dirty="0"/>
              <a:t>全</a:t>
            </a:r>
            <a:r>
              <a:rPr kumimoji="0" lang="en-US" altLang="zh-CN" sz="2000" dirty="0"/>
              <a:t>1</a:t>
            </a:r>
            <a:r>
              <a:rPr kumimoji="0" lang="zh-CN" altLang="en-US" sz="2000" dirty="0"/>
              <a:t>和单位矩阵：</a:t>
            </a:r>
            <a:r>
              <a:rPr kumimoji="0" lang="en-US" altLang="zh-CN" sz="2000" dirty="0" err="1">
                <a:solidFill>
                  <a:srgbClr val="FF0000"/>
                </a:solidFill>
              </a:rPr>
              <a:t>zeros,ones,eye</a:t>
            </a:r>
            <a:endParaRPr kumimoji="0"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/>
              <a:t>矩阵结构改变：</a:t>
            </a:r>
            <a:r>
              <a:rPr lang="en-US" altLang="zh-CN" sz="2000" dirty="0">
                <a:solidFill>
                  <a:srgbClr val="FF0000"/>
                </a:solidFill>
              </a:rPr>
              <a:t>reshape, </a:t>
            </a:r>
            <a:r>
              <a:rPr lang="en-US" altLang="zh-CN" sz="2000" dirty="0" err="1">
                <a:solidFill>
                  <a:srgbClr val="FF0000"/>
                </a:solidFill>
              </a:rPr>
              <a:t>repmat</a:t>
            </a:r>
            <a:endParaRPr kumimoji="0"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/>
              <a:t>帮助命令：</a:t>
            </a:r>
            <a:r>
              <a:rPr lang="en-US" altLang="zh-CN" sz="2000" dirty="0">
                <a:solidFill>
                  <a:srgbClr val="FF0000"/>
                </a:solidFill>
              </a:rPr>
              <a:t>help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/>
              <a:t>程序调试：</a:t>
            </a:r>
            <a:r>
              <a:rPr lang="en-US" altLang="zh-CN" sz="2000" dirty="0">
                <a:solidFill>
                  <a:srgbClr val="FF0000"/>
                </a:solidFill>
              </a:rPr>
              <a:t>F5, F10, F11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/>
              <a:t>Mat</a:t>
            </a:r>
            <a:r>
              <a:rPr lang="zh-CN" altLang="en-US" sz="2000" dirty="0"/>
              <a:t>格式数据导入</a:t>
            </a:r>
            <a:r>
              <a:rPr lang="en-US" altLang="zh-CN" sz="2000" dirty="0"/>
              <a:t>: </a:t>
            </a:r>
            <a:r>
              <a:rPr lang="en-US" altLang="zh-CN" sz="2000" dirty="0">
                <a:solidFill>
                  <a:srgbClr val="FF0000"/>
                </a:solidFill>
              </a:rPr>
              <a:t>load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/>
              <a:t>转换成</a:t>
            </a:r>
            <a:r>
              <a:rPr lang="en-US" altLang="zh-CN" sz="2000" dirty="0"/>
              <a:t>double</a:t>
            </a:r>
            <a:r>
              <a:rPr lang="zh-CN" altLang="en-US" sz="2000" dirty="0"/>
              <a:t>类型：</a:t>
            </a:r>
            <a:r>
              <a:rPr lang="en-US" altLang="zh-CN" sz="2000" dirty="0">
                <a:solidFill>
                  <a:srgbClr val="FF0000"/>
                </a:solidFill>
              </a:rPr>
              <a:t>double(I)/255 (I</a:t>
            </a:r>
            <a:r>
              <a:rPr lang="zh-CN" altLang="en-US" sz="2000" dirty="0">
                <a:solidFill>
                  <a:srgbClr val="FF0000"/>
                </a:solidFill>
              </a:rPr>
              <a:t>为</a:t>
            </a:r>
            <a:r>
              <a:rPr lang="en-US" altLang="zh-CN" sz="2000" dirty="0">
                <a:solidFill>
                  <a:srgbClr val="FF0000"/>
                </a:solidFill>
              </a:rPr>
              <a:t>uint8</a:t>
            </a:r>
            <a:r>
              <a:rPr lang="zh-CN" altLang="en-US" sz="2000" dirty="0">
                <a:solidFill>
                  <a:srgbClr val="FF0000"/>
                </a:solidFill>
              </a:rPr>
              <a:t>型图像</a:t>
            </a:r>
            <a:r>
              <a:rPr lang="en-US" altLang="zh-CN" sz="2000" dirty="0">
                <a:solidFill>
                  <a:srgbClr val="FF0000"/>
                </a:solidFill>
              </a:rPr>
              <a:t>)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kumimoji="0" lang="en-US" altLang="zh-CN" sz="2000" dirty="0">
              <a:solidFill>
                <a:srgbClr val="FF0000"/>
              </a:solidFill>
            </a:endParaRPr>
          </a:p>
          <a:p>
            <a:endParaRPr kumimoji="0" lang="en-US" altLang="zh-CN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8271" y="2648130"/>
            <a:ext cx="998307" cy="891617"/>
          </a:xfrm>
          <a:prstGeom prst="rect">
            <a:avLst/>
          </a:prstGeom>
        </p:spPr>
      </p:pic>
      <p:sp>
        <p:nvSpPr>
          <p:cNvPr id="3" name="标题 1"/>
          <p:cNvSpPr txBox="1"/>
          <p:nvPr/>
        </p:nvSpPr>
        <p:spPr>
          <a:xfrm>
            <a:off x="197768" y="348392"/>
            <a:ext cx="8748464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大作业</a:t>
            </a:r>
            <a:r>
              <a:rPr lang="en-US" altLang="zh-CN" dirty="0"/>
              <a:t>1. </a:t>
            </a:r>
            <a:r>
              <a:rPr lang="zh-CN" altLang="en-US" dirty="0"/>
              <a:t>基于贝叶斯决策的像素点分类</a:t>
            </a:r>
            <a:r>
              <a:rPr lang="en-US" altLang="zh-CN" dirty="0"/>
              <a:t>(</a:t>
            </a:r>
            <a:r>
              <a:rPr lang="zh-CN" altLang="en-US" dirty="0"/>
              <a:t>续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67544" y="1249313"/>
            <a:ext cx="80648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任务</a:t>
            </a:r>
            <a:r>
              <a:rPr lang="en-US" altLang="zh-CN" sz="2400" dirty="0">
                <a:solidFill>
                  <a:srgbClr val="FF0000"/>
                </a:solidFill>
              </a:rPr>
              <a:t>1</a:t>
            </a:r>
            <a:r>
              <a:rPr lang="zh-CN" altLang="en-US" sz="2400" dirty="0"/>
              <a:t>：给定的五幅图像上测试，其中</a:t>
            </a:r>
            <a:r>
              <a:rPr lang="en-US" altLang="zh-CN" sz="2400" dirty="0"/>
              <a:t>309.bmp</a:t>
            </a:r>
            <a:r>
              <a:rPr lang="zh-CN" altLang="en-US" sz="2400" dirty="0"/>
              <a:t>既考虑</a:t>
            </a:r>
            <a:endParaRPr lang="en-US" altLang="zh-CN" sz="2400" dirty="0"/>
          </a:p>
          <a:p>
            <a:r>
              <a:rPr lang="en-US" altLang="zh-CN" sz="2400" dirty="0"/>
              <a:t>                  </a:t>
            </a:r>
            <a:r>
              <a:rPr lang="zh-CN" altLang="en-US" sz="2400" dirty="0"/>
              <a:t>灰度图像又考虑彩色图像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  任务</a:t>
            </a:r>
            <a:r>
              <a:rPr lang="en-US" altLang="zh-CN" sz="2400" dirty="0">
                <a:solidFill>
                  <a:srgbClr val="FF0000"/>
                </a:solidFill>
              </a:rPr>
              <a:t>2</a:t>
            </a:r>
            <a:r>
              <a:rPr lang="zh-CN" altLang="en-US" sz="2400" dirty="0"/>
              <a:t>：</a:t>
            </a:r>
            <a:r>
              <a:rPr lang="zh-CN" altLang="en-US" sz="2400" dirty="0">
                <a:highlight>
                  <a:srgbClr val="FFFF00"/>
                </a:highlight>
              </a:rPr>
              <a:t>去掉给定的</a:t>
            </a:r>
            <a:r>
              <a:rPr lang="en-US" altLang="zh-CN" sz="2400" dirty="0">
                <a:highlight>
                  <a:srgbClr val="FFFF00"/>
                </a:highlight>
              </a:rPr>
              <a:t>label</a:t>
            </a:r>
            <a:r>
              <a:rPr lang="zh-CN" altLang="en-US" sz="2400" dirty="0">
                <a:highlight>
                  <a:srgbClr val="FFFF00"/>
                </a:highlight>
              </a:rPr>
              <a:t>信息</a:t>
            </a:r>
            <a:r>
              <a:rPr lang="zh-CN" altLang="en-US" sz="2400" dirty="0"/>
              <a:t>，基于</a:t>
            </a:r>
            <a:r>
              <a:rPr lang="en-US" altLang="zh-CN" sz="2400" dirty="0"/>
              <a:t>EM</a:t>
            </a:r>
            <a:r>
              <a:rPr lang="zh-CN" altLang="en-US" sz="2400" dirty="0"/>
              <a:t>算法实现彩色图</a:t>
            </a:r>
            <a:endParaRPr lang="en-US" altLang="zh-CN" sz="2400" dirty="0"/>
          </a:p>
          <a:p>
            <a:r>
              <a:rPr lang="en-US" altLang="zh-CN" sz="2400" dirty="0"/>
              <a:t>                  </a:t>
            </a:r>
            <a:r>
              <a:rPr lang="zh-CN" altLang="en-US" sz="2400" dirty="0"/>
              <a:t>像</a:t>
            </a:r>
            <a:r>
              <a:rPr lang="en-US" altLang="zh-CN" sz="2400" dirty="0"/>
              <a:t>(309.bmp)</a:t>
            </a:r>
            <a:r>
              <a:rPr lang="zh-CN" altLang="en-US" sz="2400" dirty="0"/>
              <a:t>的分割</a:t>
            </a:r>
            <a:endParaRPr lang="zh-CN" alt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1997968" y="3070726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任务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必做，任务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加分题！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7768" y="1067569"/>
            <a:ext cx="8478688" cy="2486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68" y="3578286"/>
            <a:ext cx="7118842" cy="13681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118" y="4904602"/>
            <a:ext cx="5715909" cy="17698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9202" y="2438449"/>
            <a:ext cx="1434816" cy="10761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589112" y="476672"/>
            <a:ext cx="8239472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800" kern="1200" cap="all" spc="-8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>
                <a:solidFill>
                  <a:srgbClr val="C00000"/>
                </a:solidFill>
              </a:rPr>
              <a:t> 数字图像处理基本操作</a:t>
            </a:r>
            <a:endParaRPr lang="en-US" altLang="zh-CN" sz="4800" dirty="0">
              <a:solidFill>
                <a:srgbClr val="C00000"/>
              </a:solidFill>
            </a:endParaRPr>
          </a:p>
          <a:p>
            <a:r>
              <a:rPr lang="en-US" altLang="zh-CN" sz="4800" dirty="0">
                <a:solidFill>
                  <a:srgbClr val="C00000"/>
                </a:solidFill>
              </a:rPr>
              <a:t>               --</a:t>
            </a:r>
            <a:r>
              <a:rPr lang="en-US" altLang="zh-CN" sz="4800" dirty="0" err="1">
                <a:solidFill>
                  <a:srgbClr val="C00000"/>
                </a:solidFill>
              </a:rPr>
              <a:t>Matlab</a:t>
            </a:r>
            <a:endParaRPr lang="zh-CN" altLang="en-US" sz="4800" dirty="0">
              <a:solidFill>
                <a:srgbClr val="C00000"/>
              </a:solidFill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470076" y="1970112"/>
            <a:ext cx="5211683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kumimoji="0" lang="en-US" altLang="zh-CN" sz="3200" dirty="0" err="1">
                <a:solidFill>
                  <a:srgbClr val="0066FF"/>
                </a:solidFill>
                <a:latin typeface="Verdana" panose="020B0604030504040204" pitchFamily="34" charset="0"/>
                <a:ea typeface="隶书" panose="02010509060101010101" pitchFamily="49" charset="-122"/>
              </a:rPr>
              <a:t>Matlab</a:t>
            </a:r>
            <a:r>
              <a:rPr kumimoji="0" lang="zh-CN" altLang="en-US" sz="3200" dirty="0">
                <a:solidFill>
                  <a:srgbClr val="0066FF"/>
                </a:solidFill>
                <a:latin typeface="Verdana" panose="020B0604030504040204" pitchFamily="34" charset="0"/>
                <a:ea typeface="隶书" panose="02010509060101010101" pitchFamily="49" charset="-122"/>
              </a:rPr>
              <a:t>中的</a:t>
            </a:r>
            <a:r>
              <a:rPr kumimoji="0" lang="en-US" altLang="zh-CN" sz="3200" dirty="0">
                <a:solidFill>
                  <a:srgbClr val="0066FF"/>
                </a:solidFill>
                <a:latin typeface="Verdana" panose="020B0604030504040204" pitchFamily="34" charset="0"/>
                <a:ea typeface="隶书" panose="02010509060101010101" pitchFamily="49" charset="-122"/>
              </a:rPr>
              <a:t>8</a:t>
            </a:r>
            <a:r>
              <a:rPr kumimoji="0" lang="zh-CN" altLang="en-US" sz="3200" dirty="0">
                <a:solidFill>
                  <a:srgbClr val="0066FF"/>
                </a:solidFill>
                <a:latin typeface="Verdana" panose="020B0604030504040204" pitchFamily="34" charset="0"/>
                <a:ea typeface="隶书" panose="02010509060101010101" pitchFamily="49" charset="-122"/>
              </a:rPr>
              <a:t>位和</a:t>
            </a:r>
            <a:r>
              <a:rPr kumimoji="0" lang="en-US" altLang="zh-CN" sz="3200" dirty="0">
                <a:solidFill>
                  <a:srgbClr val="0066FF"/>
                </a:solidFill>
                <a:latin typeface="Verdana" panose="020B0604030504040204" pitchFamily="34" charset="0"/>
                <a:ea typeface="隶书" panose="02010509060101010101" pitchFamily="49" charset="-122"/>
              </a:rPr>
              <a:t>16</a:t>
            </a:r>
            <a:r>
              <a:rPr kumimoji="0" lang="zh-CN" altLang="en-US" sz="3200" dirty="0">
                <a:solidFill>
                  <a:srgbClr val="0066FF"/>
                </a:solidFill>
                <a:latin typeface="Verdana" panose="020B0604030504040204" pitchFamily="34" charset="0"/>
                <a:ea typeface="隶书" panose="02010509060101010101" pitchFamily="49" charset="-122"/>
              </a:rPr>
              <a:t>位图像</a:t>
            </a:r>
            <a:endParaRPr kumimoji="0" lang="zh-CN" altLang="en-US" sz="3200" dirty="0">
              <a:solidFill>
                <a:srgbClr val="0066FF"/>
              </a:solidFill>
              <a:latin typeface="Verdana" panose="020B0604030504040204" pitchFamily="34" charset="0"/>
              <a:ea typeface="隶书" panose="02010509060101010101" pitchFamily="49" charset="-122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84560" y="2708920"/>
            <a:ext cx="8064896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88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605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4180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4230" indent="-39878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430" indent="-39878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630" indent="-39878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830" indent="-39878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3030" indent="-39878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sz="2400" dirty="0" err="1"/>
              <a:t>Matlab</a:t>
            </a:r>
            <a:r>
              <a:rPr kumimoji="0" lang="zh-CN" altLang="en-US" sz="2400" dirty="0"/>
              <a:t>中最基本的结构是数组，</a:t>
            </a:r>
            <a:r>
              <a:rPr lang="zh-CN" altLang="en-US" sz="2400" dirty="0"/>
              <a:t>大多数图像用二维或三维数组</a:t>
            </a:r>
            <a:r>
              <a:rPr lang="en-US" altLang="zh-CN" sz="2400" dirty="0"/>
              <a:t>(</a:t>
            </a:r>
            <a:r>
              <a:rPr lang="zh-CN" altLang="en-US" sz="2400" dirty="0"/>
              <a:t>矩阵</a:t>
            </a:r>
            <a:r>
              <a:rPr lang="en-US" altLang="zh-CN" sz="2400" dirty="0"/>
              <a:t>)</a:t>
            </a:r>
            <a:r>
              <a:rPr lang="zh-CN" altLang="en-US" sz="2400" dirty="0"/>
              <a:t>进行存储，</a:t>
            </a:r>
            <a:r>
              <a:rPr kumimoji="0" lang="zh-CN" altLang="en-US" sz="2400" dirty="0"/>
              <a:t>矩阵中的每一个元素对应于图像的一个像素</a:t>
            </a:r>
            <a:r>
              <a:rPr lang="zh-CN" altLang="en-US" sz="2400" dirty="0"/>
              <a:t>。</a:t>
            </a:r>
            <a:endParaRPr kumimoji="0" lang="en-US" altLang="zh-CN" sz="2400" dirty="0"/>
          </a:p>
          <a:p>
            <a:r>
              <a:rPr lang="en-US" altLang="zh-CN" sz="2400" dirty="0" err="1"/>
              <a:t>Matlab</a:t>
            </a:r>
            <a:r>
              <a:rPr lang="zh-CN" altLang="en-US" sz="2400" dirty="0"/>
              <a:t>强大的矩阵运算功能完全可以应用于图像，那些适用于矩阵运算的语法也同样适用</a:t>
            </a:r>
            <a:r>
              <a:rPr lang="en-US" altLang="zh-CN" sz="2400" dirty="0"/>
              <a:t>!</a:t>
            </a:r>
            <a:endParaRPr lang="en-US" altLang="zh-CN" sz="2400" dirty="0"/>
          </a:p>
          <a:p>
            <a:r>
              <a:rPr lang="zh-CN" altLang="en-US" sz="2400" dirty="0"/>
              <a:t>几乎所有的</a:t>
            </a:r>
            <a:r>
              <a:rPr lang="en-US" altLang="zh-CN" sz="2400" dirty="0" err="1"/>
              <a:t>Matlab</a:t>
            </a:r>
            <a:r>
              <a:rPr lang="zh-CN" altLang="en-US" sz="2400" dirty="0"/>
              <a:t>及其工具箱都支持</a:t>
            </a:r>
            <a:r>
              <a:rPr lang="en-US" altLang="zh-CN" sz="2400" dirty="0"/>
              <a:t>64</a:t>
            </a:r>
            <a:r>
              <a:rPr lang="zh-CN" altLang="en-US" sz="2400" dirty="0"/>
              <a:t>位的</a:t>
            </a:r>
            <a:r>
              <a:rPr lang="en-US" altLang="zh-CN" sz="2400" dirty="0"/>
              <a:t>double</a:t>
            </a:r>
            <a:r>
              <a:rPr lang="zh-CN" altLang="en-US" sz="2400" dirty="0"/>
              <a:t>类型参数。运算时最好转化为</a:t>
            </a:r>
            <a:r>
              <a:rPr lang="en-US" altLang="zh-CN" sz="2400" dirty="0"/>
              <a:t>double</a:t>
            </a:r>
            <a:r>
              <a:rPr lang="zh-CN" altLang="en-US" sz="2400" dirty="0"/>
              <a:t>型，这样可以保证计算的精度，也会防止溢出。但是，为了减少内存需求，如果要显示和存储图像，还是要调整为图像的标准数据格式</a:t>
            </a:r>
            <a:r>
              <a:rPr lang="en-US" altLang="zh-CN" sz="2400" dirty="0"/>
              <a:t>uint8</a:t>
            </a:r>
            <a:r>
              <a:rPr lang="zh-CN" altLang="en-US" sz="2400" dirty="0"/>
              <a:t>和</a:t>
            </a:r>
            <a:r>
              <a:rPr lang="en-US" altLang="zh-CN" sz="2400" dirty="0"/>
              <a:t>uint16</a:t>
            </a:r>
            <a:r>
              <a:rPr lang="zh-CN" altLang="en-US" sz="2400" dirty="0"/>
              <a:t>。</a:t>
            </a:r>
            <a:endParaRPr kumimoji="0" lang="en-US" altLang="zh-CN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251520" y="548680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作业相关</a:t>
            </a:r>
            <a:r>
              <a:rPr lang="zh-CN" altLang="en-US" dirty="0"/>
              <a:t>：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/>
          <p:nvPr/>
        </p:nvSpPr>
        <p:spPr>
          <a:xfrm>
            <a:off x="529852" y="558861"/>
            <a:ext cx="5791200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数字图像处理的矩阵表示</a:t>
            </a:r>
            <a:endParaRPr lang="zh-CN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12402" y="2178959"/>
            <a:ext cx="7920038" cy="4130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 dirty="0">
                <a:solidFill>
                  <a:schemeClr val="accent2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数字图像：</a:t>
            </a:r>
            <a:endParaRPr lang="zh-CN" altLang="en-US" sz="3200" dirty="0">
              <a:solidFill>
                <a:schemeClr val="accent2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3200" dirty="0">
                <a:solidFill>
                  <a:schemeClr val="accent2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   </a:t>
            </a:r>
            <a:r>
              <a:rPr lang="en-US" altLang="zh-CN" sz="3200" dirty="0">
                <a:ea typeface="隶书" panose="02010509060101010101" pitchFamily="49" charset="-122"/>
              </a:rPr>
              <a:t>I (r , c)</a:t>
            </a:r>
            <a:r>
              <a:rPr lang="zh-CN" altLang="en-US" sz="3200" dirty="0">
                <a:ea typeface="隶书" panose="02010509060101010101" pitchFamily="49" charset="-122"/>
              </a:rPr>
              <a:t>通常表示离散的数字图像</a:t>
            </a:r>
            <a:r>
              <a:rPr lang="zh-CN" altLang="en-US" sz="3200" dirty="0">
                <a:latin typeface="隶书" panose="02010509060101010101" pitchFamily="49" charset="-122"/>
                <a:ea typeface="隶书" panose="02010509060101010101" pitchFamily="49" charset="-122"/>
              </a:rPr>
              <a:t>。</a:t>
            </a:r>
            <a:endParaRPr lang="zh-CN" altLang="en-US" sz="32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3200" dirty="0">
                <a:latin typeface="隶书" panose="02010509060101010101" pitchFamily="49" charset="-122"/>
                <a:ea typeface="隶书" panose="02010509060101010101" pitchFamily="49" charset="-122"/>
              </a:rPr>
              <a:t>    </a:t>
            </a:r>
            <a:r>
              <a:rPr lang="en-US" altLang="zh-CN" sz="3200" dirty="0">
                <a:latin typeface="隶书" panose="02010509060101010101" pitchFamily="49" charset="-122"/>
                <a:ea typeface="隶书" panose="02010509060101010101" pitchFamily="49" charset="-122"/>
              </a:rPr>
              <a:t>r</a:t>
            </a:r>
            <a:r>
              <a:rPr lang="zh-CN" altLang="en-US" sz="3200" dirty="0">
                <a:latin typeface="隶书" panose="02010509060101010101" pitchFamily="49" charset="-122"/>
                <a:ea typeface="隶书" panose="02010509060101010101" pitchFamily="49" charset="-122"/>
              </a:rPr>
              <a:t>表示图像的行</a:t>
            </a:r>
            <a:r>
              <a:rPr lang="en-US" altLang="zh-CN" sz="3200" dirty="0">
                <a:latin typeface="隶书" panose="02010509060101010101" pitchFamily="49" charset="-122"/>
                <a:ea typeface="隶书" panose="02010509060101010101" pitchFamily="49" charset="-122"/>
              </a:rPr>
              <a:t>(row)</a:t>
            </a:r>
            <a:r>
              <a:rPr lang="zh-CN" altLang="en-US" sz="3200" dirty="0">
                <a:latin typeface="隶书" panose="02010509060101010101" pitchFamily="49" charset="-122"/>
                <a:ea typeface="隶书" panose="02010509060101010101" pitchFamily="49" charset="-122"/>
              </a:rPr>
              <a:t>；</a:t>
            </a:r>
            <a:endParaRPr lang="zh-CN" altLang="en-US" sz="32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3200" dirty="0">
                <a:latin typeface="隶书" panose="02010509060101010101" pitchFamily="49" charset="-122"/>
                <a:ea typeface="隶书" panose="02010509060101010101" pitchFamily="49" charset="-122"/>
              </a:rPr>
              <a:t>    </a:t>
            </a:r>
            <a:r>
              <a:rPr lang="en-US" altLang="zh-CN" sz="3200" dirty="0">
                <a:latin typeface="隶书" panose="02010509060101010101" pitchFamily="49" charset="-122"/>
                <a:ea typeface="隶书" panose="02010509060101010101" pitchFamily="49" charset="-122"/>
              </a:rPr>
              <a:t>c</a:t>
            </a:r>
            <a:r>
              <a:rPr lang="zh-CN" altLang="en-US" sz="3200" dirty="0">
                <a:latin typeface="隶书" panose="02010509060101010101" pitchFamily="49" charset="-122"/>
                <a:ea typeface="隶书" panose="02010509060101010101" pitchFamily="49" charset="-122"/>
              </a:rPr>
              <a:t>表示图像的列</a:t>
            </a:r>
            <a:r>
              <a:rPr lang="en-US" altLang="zh-CN" sz="3200" dirty="0">
                <a:latin typeface="隶书" panose="02010509060101010101" pitchFamily="49" charset="-122"/>
                <a:ea typeface="隶书" panose="02010509060101010101" pitchFamily="49" charset="-122"/>
              </a:rPr>
              <a:t>(column)</a:t>
            </a:r>
            <a:r>
              <a:rPr lang="zh-CN" altLang="en-US" sz="3200" dirty="0">
                <a:latin typeface="隶书" panose="02010509060101010101" pitchFamily="49" charset="-122"/>
                <a:ea typeface="隶书" panose="02010509060101010101" pitchFamily="49" charset="-122"/>
              </a:rPr>
              <a:t>；</a:t>
            </a:r>
            <a:endParaRPr lang="zh-CN" altLang="en-US" sz="32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3200" dirty="0">
                <a:latin typeface="隶书" panose="02010509060101010101" pitchFamily="49" charset="-122"/>
                <a:ea typeface="隶书" panose="02010509060101010101" pitchFamily="49" charset="-122"/>
              </a:rPr>
              <a:t>    </a:t>
            </a:r>
            <a:r>
              <a:rPr lang="en-US" altLang="zh-CN" sz="3200" dirty="0">
                <a:latin typeface="隶书" panose="02010509060101010101" pitchFamily="49" charset="-122"/>
                <a:ea typeface="隶书" panose="02010509060101010101" pitchFamily="49" charset="-122"/>
              </a:rPr>
              <a:t>I</a:t>
            </a:r>
            <a:r>
              <a:rPr lang="zh-CN" altLang="en-US" sz="3200" dirty="0">
                <a:latin typeface="隶书" panose="02010509060101010101" pitchFamily="49" charset="-122"/>
                <a:ea typeface="隶书" panose="02010509060101010101" pitchFamily="49" charset="-122"/>
              </a:rPr>
              <a:t>表示每个像素值；</a:t>
            </a:r>
            <a:endParaRPr lang="zh-CN" altLang="en-US" sz="32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3200" dirty="0">
                <a:latin typeface="隶书" panose="02010509060101010101" pitchFamily="49" charset="-122"/>
                <a:ea typeface="隶书" panose="02010509060101010101" pitchFamily="49" charset="-122"/>
              </a:rPr>
              <a:t>    </a:t>
            </a:r>
            <a:r>
              <a:rPr lang="en-US" altLang="zh-CN" sz="3200" dirty="0">
                <a:ea typeface="隶书" panose="02010509060101010101" pitchFamily="49" charset="-122"/>
              </a:rPr>
              <a:t>I , r, c</a:t>
            </a:r>
            <a:r>
              <a:rPr lang="zh-CN" altLang="en-US" sz="3200" dirty="0">
                <a:latin typeface="隶书" panose="02010509060101010101" pitchFamily="49" charset="-122"/>
                <a:ea typeface="隶书" panose="02010509060101010101" pitchFamily="49" charset="-122"/>
              </a:rPr>
              <a:t>的值只能是整数。</a:t>
            </a:r>
            <a:endParaRPr lang="zh-CN" altLang="en-US" sz="32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3200" dirty="0">
                <a:latin typeface="Tahoma" panose="020B0604030504040204" pitchFamily="34" charset="0"/>
                <a:ea typeface="隶书" panose="02010509060101010101" pitchFamily="49" charset="-122"/>
              </a:rPr>
              <a:t>      数字图像可用矩阵或数组进行描述。</a:t>
            </a:r>
            <a:endParaRPr lang="zh-CN" altLang="en-US" sz="3200" dirty="0">
              <a:latin typeface="Tahoma" panose="020B0604030504040204" pitchFamily="34" charset="0"/>
              <a:ea typeface="隶书" panose="02010509060101010101" pitchFamily="49" charset="-122"/>
            </a:endParaRPr>
          </a:p>
          <a:p>
            <a:endParaRPr lang="en-US" altLang="zh-CN" sz="32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208187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Line 3"/>
          <p:cNvSpPr>
            <a:spLocks noChangeShapeType="1"/>
          </p:cNvSpPr>
          <p:nvPr/>
        </p:nvSpPr>
        <p:spPr bwMode="auto">
          <a:xfrm>
            <a:off x="2617689" y="1197074"/>
            <a:ext cx="3240087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2617689" y="1197074"/>
            <a:ext cx="0" cy="324008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/>
        </p:nvGraphicFramePr>
        <p:xfrm>
          <a:off x="2389089" y="892274"/>
          <a:ext cx="3270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260" name="Equation" r:id="rId2" imgW="152400" imgH="177800" progId="Equation.3">
                  <p:embed/>
                </p:oleObj>
              </mc:Choice>
              <mc:Fallback>
                <p:oleObj name="Equation" r:id="rId2" imgW="152400" imgH="177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9089" y="892274"/>
                        <a:ext cx="32702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5354539" y="836712"/>
          <a:ext cx="3270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261" name="Equation" r:id="rId4" imgW="152400" imgH="177800" progId="Equation.3">
                  <p:embed/>
                </p:oleObj>
              </mc:Choice>
              <mc:Fallback>
                <p:oleObj name="Equation" r:id="rId4" imgW="152400" imgH="177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4539" y="836712"/>
                        <a:ext cx="32702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/>
        </p:nvGraphicFramePr>
        <p:xfrm>
          <a:off x="2257326" y="4148237"/>
          <a:ext cx="3524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262" name="Equation" r:id="rId6" imgW="152400" imgH="165100" progId="Equation.3">
                  <p:embed/>
                </p:oleObj>
              </mc:Choice>
              <mc:Fallback>
                <p:oleObj name="Equation" r:id="rId6" imgW="152400" imgH="1651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7326" y="4148237"/>
                        <a:ext cx="35242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913089" y="2721074"/>
            <a:ext cx="3048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4400"/>
              <a:t>.</a:t>
            </a:r>
            <a:endParaRPr lang="en-US" altLang="zh-CN" sz="4400"/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>
            <a:off x="4065489" y="3330674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10" name="Object 10"/>
          <p:cNvGraphicFramePr>
            <a:graphicFrameLocks noChangeAspect="1"/>
          </p:cNvGraphicFramePr>
          <p:nvPr/>
        </p:nvGraphicFramePr>
        <p:xfrm>
          <a:off x="3532089" y="3940274"/>
          <a:ext cx="1143000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263" name="Equation" r:id="rId8" imgW="419100" imgH="203200" progId="Equation.3">
                  <p:embed/>
                </p:oleObj>
              </mc:Choice>
              <mc:Fallback>
                <p:oleObj name="Equation" r:id="rId8" imgW="419100" imgH="2032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2089" y="3940274"/>
                        <a:ext cx="1143000" cy="554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AutoShape 2"/>
          <p:cNvSpPr>
            <a:spLocks noChangeArrowheads="1"/>
          </p:cNvSpPr>
          <p:nvPr/>
        </p:nvSpPr>
        <p:spPr bwMode="auto">
          <a:xfrm>
            <a:off x="3221806" y="5322168"/>
            <a:ext cx="914400" cy="685800"/>
          </a:xfrm>
          <a:prstGeom prst="rightArrow">
            <a:avLst>
              <a:gd name="adj1" fmla="val 50000"/>
              <a:gd name="adj2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2" name="Object 3"/>
          <p:cNvGraphicFramePr>
            <a:graphicFrameLocks noChangeAspect="1"/>
          </p:cNvGraphicFramePr>
          <p:nvPr/>
        </p:nvGraphicFramePr>
        <p:xfrm>
          <a:off x="4805411" y="4887193"/>
          <a:ext cx="3003550" cy="155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264" name="公式" r:id="rId10" imgW="1371600" imgH="711200" progId="Equation.3">
                  <p:embed/>
                </p:oleObj>
              </mc:Choice>
              <mc:Fallback>
                <p:oleObj name="公式" r:id="rId10" imgW="1371600" imgH="711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5411" y="4887193"/>
                        <a:ext cx="3003550" cy="155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4"/>
          <p:cNvGrpSpPr/>
          <p:nvPr/>
        </p:nvGrpSpPr>
        <p:grpSpPr bwMode="auto">
          <a:xfrm>
            <a:off x="876201" y="4941168"/>
            <a:ext cx="1676400" cy="1447800"/>
            <a:chOff x="1008" y="2832"/>
            <a:chExt cx="1056" cy="912"/>
          </a:xfrm>
        </p:grpSpPr>
        <p:sp>
          <p:nvSpPr>
            <p:cNvPr id="14" name="Rectangle 5"/>
            <p:cNvSpPr>
              <a:spLocks noChangeArrowheads="1"/>
            </p:cNvSpPr>
            <p:nvPr/>
          </p:nvSpPr>
          <p:spPr bwMode="auto">
            <a:xfrm>
              <a:off x="1008" y="2832"/>
              <a:ext cx="1056" cy="91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Line 6"/>
            <p:cNvSpPr>
              <a:spLocks noChangeShapeType="1"/>
            </p:cNvSpPr>
            <p:nvPr/>
          </p:nvSpPr>
          <p:spPr bwMode="auto">
            <a:xfrm>
              <a:off x="1008" y="3120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" name="Line 7"/>
            <p:cNvSpPr>
              <a:spLocks noChangeShapeType="1"/>
            </p:cNvSpPr>
            <p:nvPr/>
          </p:nvSpPr>
          <p:spPr bwMode="auto">
            <a:xfrm>
              <a:off x="1008" y="3408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" name="Line 8"/>
            <p:cNvSpPr>
              <a:spLocks noChangeShapeType="1"/>
            </p:cNvSpPr>
            <p:nvPr/>
          </p:nvSpPr>
          <p:spPr bwMode="auto">
            <a:xfrm>
              <a:off x="1344" y="2832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" name="Line 9"/>
            <p:cNvSpPr>
              <a:spLocks noChangeShapeType="1"/>
            </p:cNvSpPr>
            <p:nvPr/>
          </p:nvSpPr>
          <p:spPr bwMode="auto">
            <a:xfrm>
              <a:off x="1728" y="2832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" name="Rectangle 10"/>
            <p:cNvSpPr>
              <a:spLocks noChangeArrowheads="1"/>
            </p:cNvSpPr>
            <p:nvPr/>
          </p:nvSpPr>
          <p:spPr bwMode="auto">
            <a:xfrm>
              <a:off x="1008" y="2832"/>
              <a:ext cx="336" cy="28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Rectangle 11"/>
            <p:cNvSpPr>
              <a:spLocks noChangeArrowheads="1"/>
            </p:cNvSpPr>
            <p:nvPr/>
          </p:nvSpPr>
          <p:spPr bwMode="auto">
            <a:xfrm>
              <a:off x="1344" y="3120"/>
              <a:ext cx="384" cy="288"/>
            </a:xfrm>
            <a:prstGeom prst="rect">
              <a:avLst/>
            </a:prstGeom>
            <a:solidFill>
              <a:srgbClr val="323232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" name="Rectangle 12"/>
            <p:cNvSpPr>
              <a:spLocks noChangeArrowheads="1"/>
            </p:cNvSpPr>
            <p:nvPr/>
          </p:nvSpPr>
          <p:spPr bwMode="auto">
            <a:xfrm>
              <a:off x="1728" y="3408"/>
              <a:ext cx="336" cy="336"/>
            </a:xfrm>
            <a:prstGeom prst="rect">
              <a:avLst/>
            </a:prstGeom>
            <a:solidFill>
              <a:srgbClr val="646464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" name="Rectangle 13"/>
            <p:cNvSpPr>
              <a:spLocks noChangeArrowheads="1"/>
            </p:cNvSpPr>
            <p:nvPr/>
          </p:nvSpPr>
          <p:spPr bwMode="auto">
            <a:xfrm>
              <a:off x="1344" y="2832"/>
              <a:ext cx="384" cy="288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" name="Rectangle 14"/>
            <p:cNvSpPr>
              <a:spLocks noChangeArrowheads="1"/>
            </p:cNvSpPr>
            <p:nvPr/>
          </p:nvSpPr>
          <p:spPr bwMode="auto">
            <a:xfrm>
              <a:off x="1728" y="2832"/>
              <a:ext cx="336" cy="288"/>
            </a:xfrm>
            <a:prstGeom prst="rect">
              <a:avLst/>
            </a:prstGeom>
            <a:solidFill>
              <a:srgbClr val="C8C8C8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Rectangle 15"/>
            <p:cNvSpPr>
              <a:spLocks noChangeArrowheads="1"/>
            </p:cNvSpPr>
            <p:nvPr/>
          </p:nvSpPr>
          <p:spPr bwMode="auto">
            <a:xfrm>
              <a:off x="1728" y="3120"/>
              <a:ext cx="336" cy="288"/>
            </a:xfrm>
            <a:prstGeom prst="rect">
              <a:avLst/>
            </a:prstGeom>
            <a:solidFill>
              <a:srgbClr val="B4B4B4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" name="Rectangle 16"/>
            <p:cNvSpPr>
              <a:spLocks noChangeArrowheads="1"/>
            </p:cNvSpPr>
            <p:nvPr/>
          </p:nvSpPr>
          <p:spPr bwMode="auto">
            <a:xfrm>
              <a:off x="1008" y="3408"/>
              <a:ext cx="336" cy="336"/>
            </a:xfrm>
            <a:prstGeom prst="rect">
              <a:avLst/>
            </a:prstGeom>
            <a:solidFill>
              <a:srgbClr val="FAFAFA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" name="Rectangle 17"/>
            <p:cNvSpPr>
              <a:spLocks noChangeArrowheads="1"/>
            </p:cNvSpPr>
            <p:nvPr/>
          </p:nvSpPr>
          <p:spPr bwMode="auto">
            <a:xfrm>
              <a:off x="1008" y="3120"/>
              <a:ext cx="336" cy="288"/>
            </a:xfrm>
            <a:prstGeom prst="rect">
              <a:avLst/>
            </a:prstGeom>
            <a:solidFill>
              <a:srgbClr val="787878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" name="Rectangle 18"/>
            <p:cNvSpPr>
              <a:spLocks noChangeArrowheads="1"/>
            </p:cNvSpPr>
            <p:nvPr/>
          </p:nvSpPr>
          <p:spPr bwMode="auto">
            <a:xfrm>
              <a:off x="1344" y="3408"/>
              <a:ext cx="384" cy="336"/>
            </a:xfrm>
            <a:prstGeom prst="rect">
              <a:avLst/>
            </a:prstGeom>
            <a:solidFill>
              <a:srgbClr val="DCDCDC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8" name="Rectangle 19"/>
          <p:cNvSpPr>
            <a:spLocks noChangeArrowheads="1"/>
          </p:cNvSpPr>
          <p:nvPr/>
        </p:nvSpPr>
        <p:spPr bwMode="auto">
          <a:xfrm>
            <a:off x="539750" y="260648"/>
            <a:ext cx="39004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0" lang="zh-CN" altLang="en-US" sz="3200" b="1" dirty="0">
                <a:solidFill>
                  <a:srgbClr val="0066FF"/>
                </a:solidFill>
                <a:latin typeface="Verdana" panose="020B0604030504040204" pitchFamily="34" charset="0"/>
                <a:ea typeface="隶书" panose="02010509060101010101" pitchFamily="49" charset="-122"/>
              </a:rPr>
              <a:t>数字图像的矩阵表示</a:t>
            </a:r>
            <a:endParaRPr kumimoji="0" lang="zh-CN" altLang="en-US" sz="3200" b="1" dirty="0">
              <a:solidFill>
                <a:srgbClr val="0066FF"/>
              </a:solidFill>
              <a:latin typeface="Verdana" panose="020B0604030504040204" pitchFamily="34" charset="0"/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539750" y="620713"/>
            <a:ext cx="384175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kumimoji="0" lang="zh-CN" altLang="en-US" sz="3200">
                <a:solidFill>
                  <a:srgbClr val="0066FF"/>
                </a:solidFill>
                <a:latin typeface="Verdana" panose="020B0604030504040204" pitchFamily="34" charset="0"/>
                <a:ea typeface="隶书" panose="02010509060101010101" pitchFamily="49" charset="-122"/>
              </a:rPr>
              <a:t>数字图像的基本类型</a:t>
            </a:r>
            <a:endParaRPr kumimoji="0" lang="zh-CN" altLang="en-US" sz="3200">
              <a:solidFill>
                <a:srgbClr val="0066FF"/>
              </a:solidFill>
              <a:latin typeface="Verdana" panose="020B0604030504040204" pitchFamily="34" charset="0"/>
              <a:ea typeface="隶书" panose="02010509060101010101" pitchFamily="49" charset="-122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457200" y="1524000"/>
            <a:ext cx="80010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88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605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4180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4230" indent="-39878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430" indent="-39878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630" indent="-39878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830" indent="-39878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3030" indent="-39878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/>
              <a:t> </a:t>
            </a:r>
            <a:r>
              <a:rPr kumimoji="0" lang="en-US" altLang="zh-CN" b="1"/>
              <a:t> </a:t>
            </a:r>
            <a:r>
              <a:rPr kumimoji="0" lang="zh-CN" altLang="en-US" b="1">
                <a:latin typeface="隶书" panose="02010509060101010101" pitchFamily="49" charset="-122"/>
                <a:ea typeface="隶书" panose="02010509060101010101" pitchFamily="49" charset="-122"/>
              </a:rPr>
              <a:t>黑白图像（二值图像）</a:t>
            </a:r>
            <a:endParaRPr kumimoji="0" lang="zh-CN" altLang="en-US" b="1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kumimoji="0"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　 　是指图像的每个像素只能是黑或者白，没有中间的过渡，故又称为二值图像。二值图像的像素值为</a:t>
            </a:r>
            <a:r>
              <a:rPr kumimoji="0"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0</a:t>
            </a:r>
            <a:r>
              <a:rPr kumimoji="0"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、</a:t>
            </a:r>
            <a:r>
              <a:rPr kumimoji="0"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1</a:t>
            </a:r>
            <a:r>
              <a:rPr kumimoji="0"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。</a:t>
            </a:r>
            <a:endParaRPr kumimoji="0" lang="zh-CN" altLang="en-US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buFont typeface="Wingdings" panose="05000000000000000000" pitchFamily="2" charset="2"/>
              <a:buNone/>
            </a:pPr>
            <a:endParaRPr kumimoji="0" lang="en-US" altLang="zh-CN"/>
          </a:p>
        </p:txBody>
      </p:sp>
      <p:grpSp>
        <p:nvGrpSpPr>
          <p:cNvPr id="4" name="Group 4"/>
          <p:cNvGrpSpPr/>
          <p:nvPr/>
        </p:nvGrpSpPr>
        <p:grpSpPr bwMode="auto">
          <a:xfrm>
            <a:off x="1476375" y="4365625"/>
            <a:ext cx="1676400" cy="1524000"/>
            <a:chOff x="672" y="2784"/>
            <a:chExt cx="1056" cy="960"/>
          </a:xfrm>
        </p:grpSpPr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672" y="2784"/>
              <a:ext cx="1056" cy="96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" name="Line 6"/>
            <p:cNvSpPr>
              <a:spLocks noChangeShapeType="1"/>
            </p:cNvSpPr>
            <p:nvPr/>
          </p:nvSpPr>
          <p:spPr bwMode="auto">
            <a:xfrm>
              <a:off x="672" y="3072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672" y="3408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>
              <a:off x="1008" y="2784"/>
              <a:ext cx="0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>
              <a:off x="1344" y="2784"/>
              <a:ext cx="0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672" y="2784"/>
              <a:ext cx="336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1344" y="3072"/>
              <a:ext cx="384" cy="3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672" y="3408"/>
              <a:ext cx="336" cy="3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1008" y="3408"/>
              <a:ext cx="336" cy="3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auto">
            <a:xfrm>
              <a:off x="1344" y="3408"/>
              <a:ext cx="384" cy="3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1008" y="2784"/>
              <a:ext cx="720" cy="28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672" y="3072"/>
              <a:ext cx="672" cy="3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17" name="Object 17"/>
          <p:cNvGraphicFramePr>
            <a:graphicFrameLocks noChangeAspect="1"/>
          </p:cNvGraphicFramePr>
          <p:nvPr/>
        </p:nvGraphicFramePr>
        <p:xfrm>
          <a:off x="5313363" y="4365625"/>
          <a:ext cx="2001837" cy="155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40" name="公式" r:id="rId1" imgW="914400" imgH="711200" progId="Equation.3">
                  <p:embed/>
                </p:oleObj>
              </mc:Choice>
              <mc:Fallback>
                <p:oleObj name="公式" r:id="rId1" imgW="914400" imgH="7112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365625"/>
                        <a:ext cx="2001837" cy="155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AutoShape 18"/>
          <p:cNvSpPr>
            <a:spLocks noChangeArrowheads="1"/>
          </p:cNvSpPr>
          <p:nvPr/>
        </p:nvSpPr>
        <p:spPr bwMode="auto">
          <a:xfrm>
            <a:off x="3838575" y="4746625"/>
            <a:ext cx="914400" cy="685800"/>
          </a:xfrm>
          <a:prstGeom prst="rightArrow">
            <a:avLst>
              <a:gd name="adj1" fmla="val 50000"/>
              <a:gd name="adj2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51520" y="1341438"/>
            <a:ext cx="8497887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88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605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4180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4230" indent="-39878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430" indent="-39878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630" indent="-39878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830" indent="-39878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3030" indent="-39878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b="1" dirty="0">
                <a:latin typeface="隶书" panose="02010509060101010101" pitchFamily="49" charset="-122"/>
                <a:ea typeface="隶书" panose="02010509060101010101" pitchFamily="49" charset="-122"/>
              </a:rPr>
              <a:t>灰度图像</a:t>
            </a:r>
            <a:endParaRPr kumimoji="0" lang="zh-CN" altLang="en-US" b="1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kumimoji="0" lang="zh-CN" altLang="en-US" b="1" dirty="0">
                <a:latin typeface="隶书" panose="02010509060101010101" pitchFamily="49" charset="-122"/>
                <a:ea typeface="隶书" panose="02010509060101010101" pitchFamily="49" charset="-122"/>
              </a:rPr>
              <a:t>　　  </a:t>
            </a:r>
            <a:r>
              <a:rPr kumimoji="0" lang="zh-CN" altLang="en-US" dirty="0">
                <a:latin typeface="隶书" panose="02010509060101010101" pitchFamily="49" charset="-122"/>
                <a:ea typeface="隶书" panose="02010509060101010101" pitchFamily="49" charset="-122"/>
              </a:rPr>
              <a:t>灰度图像是指各像素信息由一个量化的灰度级来描述的图像，没有彩色信息。</a:t>
            </a:r>
            <a:endParaRPr kumimoji="0" lang="zh-CN" altLang="en-US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kumimoji="0" lang="zh-CN" altLang="en-US" dirty="0">
                <a:latin typeface="隶书" panose="02010509060101010101" pitchFamily="49" charset="-122"/>
                <a:ea typeface="隶书" panose="02010509060101010101" pitchFamily="49" charset="-122"/>
              </a:rPr>
              <a:t>      灰度取值范围为</a:t>
            </a:r>
            <a:r>
              <a:rPr kumimoji="0" lang="en-US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(0</a:t>
            </a:r>
            <a:r>
              <a:rPr kumimoji="0" lang="zh-CN" altLang="en-US" dirty="0">
                <a:latin typeface="宋体" panose="02010600030101010101" pitchFamily="2" charset="-122"/>
              </a:rPr>
              <a:t>～</a:t>
            </a:r>
            <a:r>
              <a:rPr kumimoji="0" lang="en-US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255),</a:t>
            </a:r>
            <a:r>
              <a:rPr kumimoji="0" lang="en-US" altLang="zh-CN" dirty="0">
                <a:latin typeface="Arial" panose="020B0604020202020204" pitchFamily="34" charset="0"/>
                <a:ea typeface="隶书" panose="02010509060101010101" pitchFamily="49" charset="-122"/>
              </a:rPr>
              <a:t>“</a:t>
            </a:r>
            <a:r>
              <a:rPr kumimoji="0" lang="en-US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0</a:t>
            </a:r>
            <a:r>
              <a:rPr kumimoji="0" lang="en-US" altLang="zh-CN" dirty="0">
                <a:latin typeface="Arial" panose="020B0604020202020204" pitchFamily="34" charset="0"/>
                <a:ea typeface="隶书" panose="02010509060101010101" pitchFamily="49" charset="-122"/>
              </a:rPr>
              <a:t>”</a:t>
            </a:r>
            <a:r>
              <a:rPr kumimoji="0" lang="zh-CN" altLang="en-US" dirty="0">
                <a:latin typeface="隶书" panose="02010509060101010101" pitchFamily="49" charset="-122"/>
                <a:ea typeface="隶书" panose="02010509060101010101" pitchFamily="49" charset="-122"/>
              </a:rPr>
              <a:t>表示纯黑色，</a:t>
            </a:r>
            <a:r>
              <a:rPr kumimoji="0" lang="zh-CN" altLang="en-US" dirty="0">
                <a:latin typeface="Arial" panose="020B0604020202020204" pitchFamily="34" charset="0"/>
                <a:ea typeface="隶书" panose="02010509060101010101" pitchFamily="49" charset="-122"/>
              </a:rPr>
              <a:t>“</a:t>
            </a:r>
            <a:r>
              <a:rPr kumimoji="0" lang="en-US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255</a:t>
            </a:r>
            <a:r>
              <a:rPr kumimoji="0" lang="en-US" altLang="zh-CN" dirty="0">
                <a:latin typeface="Arial" panose="020B0604020202020204" pitchFamily="34" charset="0"/>
                <a:ea typeface="隶书" panose="02010509060101010101" pitchFamily="49" charset="-122"/>
              </a:rPr>
              <a:t>”</a:t>
            </a:r>
            <a:r>
              <a:rPr kumimoji="0" lang="zh-CN" altLang="en-US" dirty="0">
                <a:latin typeface="隶书" panose="02010509060101010101" pitchFamily="49" charset="-122"/>
                <a:ea typeface="隶书" panose="02010509060101010101" pitchFamily="49" charset="-122"/>
              </a:rPr>
              <a:t>表示纯白色，中间的数字表示黑白之间的过渡色。</a:t>
            </a:r>
            <a:endParaRPr kumimoji="0" lang="zh-CN" altLang="en-US" sz="3400" dirty="0"/>
          </a:p>
        </p:txBody>
      </p:sp>
      <p:sp>
        <p:nvSpPr>
          <p:cNvPr id="3" name="AutoShape 3"/>
          <p:cNvSpPr>
            <a:spLocks noChangeArrowheads="1"/>
          </p:cNvSpPr>
          <p:nvPr/>
        </p:nvSpPr>
        <p:spPr bwMode="auto">
          <a:xfrm>
            <a:off x="3894832" y="4800600"/>
            <a:ext cx="914400" cy="685800"/>
          </a:xfrm>
          <a:prstGeom prst="rightArrow">
            <a:avLst>
              <a:gd name="adj1" fmla="val 50000"/>
              <a:gd name="adj2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/>
        </p:nvGraphicFramePr>
        <p:xfrm>
          <a:off x="5072757" y="4343400"/>
          <a:ext cx="3003550" cy="155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64" name="公式" r:id="rId1" imgW="1371600" imgH="711200" progId="Equation.3">
                  <p:embed/>
                </p:oleObj>
              </mc:Choice>
              <mc:Fallback>
                <p:oleObj name="公式" r:id="rId1" imgW="1371600" imgH="711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2757" y="4343400"/>
                        <a:ext cx="3003550" cy="155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5"/>
          <p:cNvGrpSpPr/>
          <p:nvPr/>
        </p:nvGrpSpPr>
        <p:grpSpPr bwMode="auto">
          <a:xfrm>
            <a:off x="1475482" y="4508500"/>
            <a:ext cx="1676400" cy="1447800"/>
            <a:chOff x="1008" y="2832"/>
            <a:chExt cx="1056" cy="912"/>
          </a:xfrm>
        </p:grpSpPr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1008" y="2832"/>
              <a:ext cx="1056" cy="91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1008" y="3120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>
              <a:off x="1008" y="3408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>
              <a:off x="1344" y="2832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" name="Line 10"/>
            <p:cNvSpPr>
              <a:spLocks noChangeShapeType="1"/>
            </p:cNvSpPr>
            <p:nvPr/>
          </p:nvSpPr>
          <p:spPr bwMode="auto">
            <a:xfrm>
              <a:off x="1728" y="2832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1008" y="2832"/>
              <a:ext cx="336" cy="28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1344" y="3120"/>
              <a:ext cx="384" cy="288"/>
            </a:xfrm>
            <a:prstGeom prst="rect">
              <a:avLst/>
            </a:prstGeom>
            <a:solidFill>
              <a:srgbClr val="323232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1728" y="3408"/>
              <a:ext cx="336" cy="336"/>
            </a:xfrm>
            <a:prstGeom prst="rect">
              <a:avLst/>
            </a:prstGeom>
            <a:solidFill>
              <a:srgbClr val="646464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auto">
            <a:xfrm>
              <a:off x="1344" y="2832"/>
              <a:ext cx="384" cy="288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1728" y="2832"/>
              <a:ext cx="336" cy="288"/>
            </a:xfrm>
            <a:prstGeom prst="rect">
              <a:avLst/>
            </a:prstGeom>
            <a:solidFill>
              <a:srgbClr val="C8C8C8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1728" y="3120"/>
              <a:ext cx="336" cy="288"/>
            </a:xfrm>
            <a:prstGeom prst="rect">
              <a:avLst/>
            </a:prstGeom>
            <a:solidFill>
              <a:srgbClr val="B4B4B4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1008" y="3408"/>
              <a:ext cx="336" cy="336"/>
            </a:xfrm>
            <a:prstGeom prst="rect">
              <a:avLst/>
            </a:prstGeom>
            <a:solidFill>
              <a:srgbClr val="FAFAFA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Rectangle 18"/>
            <p:cNvSpPr>
              <a:spLocks noChangeArrowheads="1"/>
            </p:cNvSpPr>
            <p:nvPr/>
          </p:nvSpPr>
          <p:spPr bwMode="auto">
            <a:xfrm>
              <a:off x="1008" y="3120"/>
              <a:ext cx="336" cy="288"/>
            </a:xfrm>
            <a:prstGeom prst="rect">
              <a:avLst/>
            </a:prstGeom>
            <a:solidFill>
              <a:srgbClr val="787878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Rectangle 19"/>
            <p:cNvSpPr>
              <a:spLocks noChangeArrowheads="1"/>
            </p:cNvSpPr>
            <p:nvPr/>
          </p:nvSpPr>
          <p:spPr bwMode="auto">
            <a:xfrm>
              <a:off x="1344" y="3408"/>
              <a:ext cx="384" cy="336"/>
            </a:xfrm>
            <a:prstGeom prst="rect">
              <a:avLst/>
            </a:prstGeom>
            <a:solidFill>
              <a:srgbClr val="DCDCDC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0" name="Rectangle 20"/>
          <p:cNvSpPr>
            <a:spLocks noChangeArrowheads="1"/>
          </p:cNvSpPr>
          <p:nvPr/>
        </p:nvSpPr>
        <p:spPr bwMode="auto">
          <a:xfrm>
            <a:off x="395982" y="620713"/>
            <a:ext cx="384175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kumimoji="0" lang="zh-CN" altLang="en-US" sz="3200" dirty="0">
                <a:solidFill>
                  <a:srgbClr val="0066FF"/>
                </a:solidFill>
                <a:latin typeface="Verdana" panose="020B0604030504040204" pitchFamily="34" charset="0"/>
                <a:ea typeface="隶书" panose="02010509060101010101" pitchFamily="49" charset="-122"/>
              </a:rPr>
              <a:t>数字图像的基本类型</a:t>
            </a:r>
            <a:endParaRPr kumimoji="0" lang="zh-CN" altLang="en-US" sz="3200" dirty="0">
              <a:solidFill>
                <a:srgbClr val="0066FF"/>
              </a:solidFill>
              <a:latin typeface="Verdana" panose="020B0604030504040204" pitchFamily="34" charset="0"/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ChangeArrowheads="1"/>
          </p:cNvSpPr>
          <p:nvPr/>
        </p:nvSpPr>
        <p:spPr bwMode="auto">
          <a:xfrm>
            <a:off x="6372225" y="3860800"/>
            <a:ext cx="990600" cy="838200"/>
          </a:xfrm>
          <a:custGeom>
            <a:avLst/>
            <a:gdLst>
              <a:gd name="G0" fmla="+- 9257 0 0"/>
              <a:gd name="G1" fmla="+- 18514 0 0"/>
              <a:gd name="G2" fmla="+- 7200 0 0"/>
              <a:gd name="G3" fmla="*/ 9257 1 2"/>
              <a:gd name="G4" fmla="+- G3 10800 0"/>
              <a:gd name="G5" fmla="+- 21600 9257 18514"/>
              <a:gd name="G6" fmla="+- 18514 7200 0"/>
              <a:gd name="G7" fmla="*/ G6 1 2"/>
              <a:gd name="G8" fmla="*/ 18514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8514 1 2"/>
              <a:gd name="G15" fmla="+- G5 0 G4"/>
              <a:gd name="G16" fmla="+- G0 0 G4"/>
              <a:gd name="G17" fmla="*/ G2 G15 G16"/>
              <a:gd name="T0" fmla="*/ 15429 w 21600"/>
              <a:gd name="T1" fmla="*/ 0 h 21600"/>
              <a:gd name="T2" fmla="*/ 9257 w 21600"/>
              <a:gd name="T3" fmla="*/ 7200 h 21600"/>
              <a:gd name="T4" fmla="*/ 0 w 21600"/>
              <a:gd name="T5" fmla="*/ 18001 h 21600"/>
              <a:gd name="T6" fmla="*/ 9257 w 21600"/>
              <a:gd name="T7" fmla="*/ 21600 h 21600"/>
              <a:gd name="T8" fmla="*/ 18514 w 21600"/>
              <a:gd name="T9" fmla="*/ 15000 h 21600"/>
              <a:gd name="T10" fmla="*/ 21600 w 21600"/>
              <a:gd name="T11" fmla="*/ 720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565400"/>
            <a:ext cx="5867400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1341438"/>
            <a:ext cx="4581525" cy="224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539750" y="620713"/>
            <a:ext cx="384175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kumimoji="0" lang="zh-CN" altLang="en-US" sz="3200">
                <a:solidFill>
                  <a:srgbClr val="0066FF"/>
                </a:solidFill>
                <a:latin typeface="Verdana" panose="020B0604030504040204" pitchFamily="34" charset="0"/>
                <a:ea typeface="隶书" panose="02010509060101010101" pitchFamily="49" charset="-122"/>
              </a:rPr>
              <a:t>数字图像的基本类型</a:t>
            </a:r>
            <a:endParaRPr kumimoji="0" lang="zh-CN" altLang="en-US" sz="3200">
              <a:solidFill>
                <a:srgbClr val="0066FF"/>
              </a:solidFill>
              <a:latin typeface="Verdana" panose="020B0604030504040204" pitchFamily="34" charset="0"/>
              <a:ea typeface="隶书" panose="02010509060101010101" pitchFamily="49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566738" y="1464543"/>
            <a:ext cx="80010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88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605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4180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4230" indent="-39878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430" indent="-39878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630" indent="-39878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830" indent="-39878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3030" indent="-39878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sz="3200" b="1" dirty="0">
                <a:latin typeface="隶书" panose="02010509060101010101" pitchFamily="49" charset="-122"/>
                <a:ea typeface="隶书" panose="02010509060101010101" pitchFamily="49" charset="-122"/>
              </a:rPr>
              <a:t>彩色图像　　 </a:t>
            </a:r>
            <a:endParaRPr kumimoji="0" lang="zh-CN" altLang="en-US" sz="3200" b="1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kumimoji="0" lang="zh-CN" altLang="en-US" sz="3200" dirty="0">
                <a:latin typeface="隶书" panose="02010509060101010101" pitchFamily="49" charset="-122"/>
                <a:ea typeface="隶书" panose="02010509060101010101" pitchFamily="49" charset="-122"/>
              </a:rPr>
              <a:t>  彩色图像是指每个像素的信息由</a:t>
            </a:r>
            <a:r>
              <a:rPr kumimoji="0" lang="en-US" altLang="zh-CN" sz="3200" dirty="0">
                <a:latin typeface="隶书" panose="02010509060101010101" pitchFamily="49" charset="-122"/>
                <a:ea typeface="隶书" panose="02010509060101010101" pitchFamily="49" charset="-122"/>
              </a:rPr>
              <a:t>RGB</a:t>
            </a:r>
            <a:r>
              <a:rPr kumimoji="0" lang="zh-CN" altLang="en-US" sz="3200" dirty="0">
                <a:latin typeface="隶书" panose="02010509060101010101" pitchFamily="49" charset="-122"/>
                <a:ea typeface="隶书" panose="02010509060101010101" pitchFamily="49" charset="-122"/>
              </a:rPr>
              <a:t>三原色构成的图像，其中</a:t>
            </a:r>
            <a:r>
              <a:rPr kumimoji="0" lang="en-US" altLang="zh-CN" sz="3200" dirty="0">
                <a:latin typeface="隶书" panose="02010509060101010101" pitchFamily="49" charset="-122"/>
                <a:ea typeface="隶书" panose="02010509060101010101" pitchFamily="49" charset="-122"/>
              </a:rPr>
              <a:t>RGB</a:t>
            </a:r>
            <a:r>
              <a:rPr kumimoji="0" lang="zh-CN" altLang="en-US" sz="3200" dirty="0">
                <a:latin typeface="隶书" panose="02010509060101010101" pitchFamily="49" charset="-122"/>
                <a:ea typeface="隶书" panose="02010509060101010101" pitchFamily="49" charset="-122"/>
              </a:rPr>
              <a:t>是由不同的灰度级来描述的。</a:t>
            </a:r>
            <a:endParaRPr kumimoji="0" lang="zh-CN" altLang="en-US" sz="32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endParaRPr kumimoji="0" lang="en-US" altLang="zh-CN" dirty="0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454794" y="350452"/>
            <a:ext cx="384175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kumimoji="0" lang="zh-CN" altLang="en-US" sz="3200" dirty="0">
                <a:solidFill>
                  <a:srgbClr val="0066FF"/>
                </a:solidFill>
                <a:latin typeface="Verdana" panose="020B0604030504040204" pitchFamily="34" charset="0"/>
                <a:ea typeface="隶书" panose="02010509060101010101" pitchFamily="49" charset="-122"/>
              </a:rPr>
              <a:t>数字图像的基本类型</a:t>
            </a:r>
            <a:endParaRPr kumimoji="0" lang="zh-CN" altLang="en-US" sz="3200" dirty="0">
              <a:solidFill>
                <a:srgbClr val="0066FF"/>
              </a:solidFill>
              <a:latin typeface="Verdana" panose="020B0604030504040204" pitchFamily="34" charset="0"/>
              <a:ea typeface="隶书" panose="02010509060101010101" pitchFamily="49" charset="-122"/>
            </a:endParaRP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771525" y="5211315"/>
          <a:ext cx="2265363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60" name="公式" r:id="rId1" imgW="1397000" imgH="711200" progId="Equation.3">
                  <p:embed/>
                </p:oleObj>
              </mc:Choice>
              <mc:Fallback>
                <p:oleObj name="公式" r:id="rId1" imgW="1397000" imgH="711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1525" y="5211315"/>
                        <a:ext cx="2265363" cy="1152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3397250" y="5195440"/>
          <a:ext cx="2328863" cy="118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61" name="公式" r:id="rId3" imgW="1397000" imgH="711200" progId="Equation.3">
                  <p:embed/>
                </p:oleObj>
              </mc:Choice>
              <mc:Fallback>
                <p:oleObj name="公式" r:id="rId3" imgW="1397000" imgH="711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7250" y="5195440"/>
                        <a:ext cx="2328863" cy="1185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5922963" y="5195440"/>
          <a:ext cx="2328862" cy="118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62" name="公式" r:id="rId5" imgW="1397000" imgH="711200" progId="Equation.3">
                  <p:embed/>
                </p:oleObj>
              </mc:Choice>
              <mc:Fallback>
                <p:oleObj name="公式" r:id="rId5" imgW="1397000" imgH="711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2963" y="5195440"/>
                        <a:ext cx="2328862" cy="1185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/>
          <p:cNvGrpSpPr/>
          <p:nvPr/>
        </p:nvGrpSpPr>
        <p:grpSpPr bwMode="auto">
          <a:xfrm>
            <a:off x="4067944" y="3646708"/>
            <a:ext cx="1371600" cy="1219200"/>
            <a:chOff x="1152" y="1344"/>
            <a:chExt cx="864" cy="768"/>
          </a:xfrm>
        </p:grpSpPr>
        <p:grpSp>
          <p:nvGrpSpPr>
            <p:cNvPr id="8" name="Group 7"/>
            <p:cNvGrpSpPr/>
            <p:nvPr/>
          </p:nvGrpSpPr>
          <p:grpSpPr bwMode="auto">
            <a:xfrm>
              <a:off x="1152" y="1344"/>
              <a:ext cx="864" cy="768"/>
              <a:chOff x="1824" y="1392"/>
              <a:chExt cx="864" cy="768"/>
            </a:xfrm>
          </p:grpSpPr>
          <p:sp>
            <p:nvSpPr>
              <p:cNvPr id="15" name="Rectangle 8"/>
              <p:cNvSpPr>
                <a:spLocks noChangeArrowheads="1"/>
              </p:cNvSpPr>
              <p:nvPr/>
            </p:nvSpPr>
            <p:spPr bwMode="auto">
              <a:xfrm>
                <a:off x="1824" y="1392"/>
                <a:ext cx="864" cy="76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" name="Line 9"/>
              <p:cNvSpPr>
                <a:spLocks noChangeShapeType="1"/>
              </p:cNvSpPr>
              <p:nvPr/>
            </p:nvSpPr>
            <p:spPr bwMode="auto">
              <a:xfrm>
                <a:off x="1824" y="1632"/>
                <a:ext cx="86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7" name="Line 10"/>
              <p:cNvSpPr>
                <a:spLocks noChangeShapeType="1"/>
              </p:cNvSpPr>
              <p:nvPr/>
            </p:nvSpPr>
            <p:spPr bwMode="auto">
              <a:xfrm>
                <a:off x="1824" y="1920"/>
                <a:ext cx="86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8" name="Line 11"/>
              <p:cNvSpPr>
                <a:spLocks noChangeShapeType="1"/>
              </p:cNvSpPr>
              <p:nvPr/>
            </p:nvSpPr>
            <p:spPr bwMode="auto">
              <a:xfrm>
                <a:off x="2112" y="1392"/>
                <a:ext cx="0" cy="7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9" name="Line 12"/>
              <p:cNvSpPr>
                <a:spLocks noChangeShapeType="1"/>
              </p:cNvSpPr>
              <p:nvPr/>
            </p:nvSpPr>
            <p:spPr bwMode="auto">
              <a:xfrm>
                <a:off x="2400" y="1392"/>
                <a:ext cx="0" cy="7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0" name="Rectangle 13"/>
              <p:cNvSpPr>
                <a:spLocks noChangeArrowheads="1"/>
              </p:cNvSpPr>
              <p:nvPr/>
            </p:nvSpPr>
            <p:spPr bwMode="auto">
              <a:xfrm>
                <a:off x="1824" y="1392"/>
                <a:ext cx="288" cy="24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" name="Rectangle 14"/>
              <p:cNvSpPr>
                <a:spLocks noChangeArrowheads="1"/>
              </p:cNvSpPr>
              <p:nvPr/>
            </p:nvSpPr>
            <p:spPr bwMode="auto">
              <a:xfrm>
                <a:off x="2112" y="1632"/>
                <a:ext cx="288" cy="288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" name="Rectangle 15"/>
              <p:cNvSpPr>
                <a:spLocks noChangeArrowheads="1"/>
              </p:cNvSpPr>
              <p:nvPr/>
            </p:nvSpPr>
            <p:spPr bwMode="auto">
              <a:xfrm>
                <a:off x="2400" y="1920"/>
                <a:ext cx="288" cy="240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" name="Rectangle 16"/>
            <p:cNvSpPr>
              <a:spLocks noChangeArrowheads="1"/>
            </p:cNvSpPr>
            <p:nvPr/>
          </p:nvSpPr>
          <p:spPr bwMode="auto">
            <a:xfrm>
              <a:off x="1152" y="1584"/>
              <a:ext cx="288" cy="28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Rectangle 17"/>
            <p:cNvSpPr>
              <a:spLocks noChangeArrowheads="1"/>
            </p:cNvSpPr>
            <p:nvPr/>
          </p:nvSpPr>
          <p:spPr bwMode="auto">
            <a:xfrm>
              <a:off x="1152" y="1872"/>
              <a:ext cx="288" cy="240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Rectangle 18"/>
            <p:cNvSpPr>
              <a:spLocks noChangeArrowheads="1"/>
            </p:cNvSpPr>
            <p:nvPr/>
          </p:nvSpPr>
          <p:spPr bwMode="auto">
            <a:xfrm>
              <a:off x="1440" y="1872"/>
              <a:ext cx="288" cy="240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Rectangle 19"/>
            <p:cNvSpPr>
              <a:spLocks noChangeArrowheads="1"/>
            </p:cNvSpPr>
            <p:nvPr/>
          </p:nvSpPr>
          <p:spPr bwMode="auto">
            <a:xfrm>
              <a:off x="1440" y="1344"/>
              <a:ext cx="288" cy="240"/>
            </a:xfrm>
            <a:prstGeom prst="rect">
              <a:avLst/>
            </a:prstGeom>
            <a:solidFill>
              <a:srgbClr val="DCA050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Rectangle 20"/>
            <p:cNvSpPr>
              <a:spLocks noChangeArrowheads="1"/>
            </p:cNvSpPr>
            <p:nvPr/>
          </p:nvSpPr>
          <p:spPr bwMode="auto">
            <a:xfrm>
              <a:off x="1728" y="1344"/>
              <a:ext cx="288" cy="240"/>
            </a:xfrm>
            <a:prstGeom prst="rect">
              <a:avLst/>
            </a:prstGeom>
            <a:solidFill>
              <a:srgbClr val="F050A0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Rectangle 21"/>
            <p:cNvSpPr>
              <a:spLocks noChangeArrowheads="1"/>
            </p:cNvSpPr>
            <p:nvPr/>
          </p:nvSpPr>
          <p:spPr bwMode="auto">
            <a:xfrm>
              <a:off x="1728" y="1584"/>
              <a:ext cx="288" cy="288"/>
            </a:xfrm>
            <a:prstGeom prst="rect">
              <a:avLst/>
            </a:prstGeom>
            <a:solidFill>
              <a:srgbClr val="50A0F0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TY2NzkxOGJjNGFkNzFiZWJmMTE5NTMyNGI3ZDNjZGQifQ==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基本">
  <a:themeElements>
    <a:clrScheme name="基本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基本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基本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0</TotalTime>
  <Words>1392</Words>
  <Application>WPS 演示</Application>
  <PresentationFormat>全屏显示(4:3)</PresentationFormat>
  <Paragraphs>97</Paragraphs>
  <Slides>10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10</vt:i4>
      </vt:variant>
      <vt:variant>
        <vt:lpstr>幻灯片标题</vt:lpstr>
      </vt:variant>
      <vt:variant>
        <vt:i4>10</vt:i4>
      </vt:variant>
    </vt:vector>
  </HeadingPairs>
  <TitlesOfParts>
    <vt:vector size="32" baseType="lpstr">
      <vt:lpstr>Arial</vt:lpstr>
      <vt:lpstr>宋体</vt:lpstr>
      <vt:lpstr>Wingdings</vt:lpstr>
      <vt:lpstr>Verdana</vt:lpstr>
      <vt:lpstr>隶书</vt:lpstr>
      <vt:lpstr>Tahoma</vt:lpstr>
      <vt:lpstr>微软雅黑</vt:lpstr>
      <vt:lpstr>Arial Black</vt:lpstr>
      <vt:lpstr>黑体</vt:lpstr>
      <vt:lpstr>Arial Unicode MS</vt:lpstr>
      <vt:lpstr>Calibri</vt:lpstr>
      <vt:lpstr>基本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周雪</cp:lastModifiedBy>
  <cp:revision>718</cp:revision>
  <dcterms:created xsi:type="dcterms:W3CDTF">2014-08-25T02:16:00Z</dcterms:created>
  <dcterms:modified xsi:type="dcterms:W3CDTF">2023-09-19T08:53:28Z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9FDC8568FD2445DAAE4A8E4C78E83271_12</vt:lpwstr>
  </property>
  <property fmtid="{D5CDD505-2E9C-101B-9397-08002B2CF9AE}" pid="3" name="KSOProductBuildVer">
    <vt:lpwstr>2052-12.1.0.15374</vt:lpwstr>
  </property>
</Properties>
</file>